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1" r:id="rId2"/>
    <p:sldMasterId id="2147483744" r:id="rId3"/>
    <p:sldMasterId id="2147483765" r:id="rId4"/>
  </p:sldMasterIdLst>
  <p:notesMasterIdLst>
    <p:notesMasterId r:id="rId27"/>
  </p:notesMasterIdLst>
  <p:sldIdLst>
    <p:sldId id="439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7" r:id="rId13"/>
    <p:sldId id="376" r:id="rId14"/>
    <p:sldId id="378" r:id="rId15"/>
    <p:sldId id="379" r:id="rId16"/>
    <p:sldId id="380" r:id="rId17"/>
    <p:sldId id="383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475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F20FF-395B-FA2E-5316-C6DD6BC022E6}" name="Patricia Hall" initials="PH" userId="uDDgBTA0DKAU6K1zgqeDoV2H0r1EfR0vfVTd51M4p5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73A15-02AF-4611-8EDC-B5C8BC6F9F66}" v="1" dt="2022-02-09T20:52:03.007"/>
    <p1510:client id="{6259D553-292E-4393-B6A1-4A62E80FBD4D}" v="122" dt="2022-02-09T21:38:1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372" autoAdjust="0"/>
  </p:normalViewPr>
  <p:slideViewPr>
    <p:cSldViewPr>
      <p:cViewPr varScale="1">
        <p:scale>
          <a:sx n="66" d="100"/>
          <a:sy n="66" d="100"/>
        </p:scale>
        <p:origin x="1232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6259D553-292E-4393-B6A1-4A62E80FBD4D}"/>
    <pc:docChg chg="mod modSld">
      <pc:chgData name="Patricia Hall" userId="uDDgBTA0DKAU6K1zgqeDoV2H0r1EfR0vfVTd51M4p5c=" providerId="None" clId="Web-{6259D553-292E-4393-B6A1-4A62E80FBD4D}" dt="2022-02-09T21:38:18.129" v="81" actId="20577"/>
      <pc:docMkLst>
        <pc:docMk/>
      </pc:docMkLst>
      <pc:sldChg chg="addCm">
        <pc:chgData name="Patricia Hall" userId="uDDgBTA0DKAU6K1zgqeDoV2H0r1EfR0vfVTd51M4p5c=" providerId="None" clId="Web-{6259D553-292E-4393-B6A1-4A62E80FBD4D}" dt="2022-02-09T21:36:39.782" v="39"/>
        <pc:sldMkLst>
          <pc:docMk/>
          <pc:sldMk cId="280691313" sldId="371"/>
        </pc:sldMkLst>
      </pc:sldChg>
      <pc:sldChg chg="addCm">
        <pc:chgData name="Patricia Hall" userId="uDDgBTA0DKAU6K1zgqeDoV2H0r1EfR0vfVTd51M4p5c=" providerId="None" clId="Web-{6259D553-292E-4393-B6A1-4A62E80FBD4D}" dt="2022-02-09T21:34:58.936" v="1"/>
        <pc:sldMkLst>
          <pc:docMk/>
          <pc:sldMk cId="3639847336" sldId="382"/>
        </pc:sldMkLst>
      </pc:sldChg>
      <pc:sldChg chg="modSp">
        <pc:chgData name="Patricia Hall" userId="uDDgBTA0DKAU6K1zgqeDoV2H0r1EfR0vfVTd51M4p5c=" providerId="None" clId="Web-{6259D553-292E-4393-B6A1-4A62E80FBD4D}" dt="2022-02-09T21:35:13.061" v="2" actId="1076"/>
        <pc:sldMkLst>
          <pc:docMk/>
          <pc:sldMk cId="2720130042" sldId="383"/>
        </pc:sldMkLst>
        <pc:spChg chg="mod">
          <ac:chgData name="Patricia Hall" userId="uDDgBTA0DKAU6K1zgqeDoV2H0r1EfR0vfVTd51M4p5c=" providerId="None" clId="Web-{6259D553-292E-4393-B6A1-4A62E80FBD4D}" dt="2022-02-09T21:35:13.061" v="2" actId="1076"/>
          <ac:spMkLst>
            <pc:docMk/>
            <pc:sldMk cId="2720130042" sldId="383"/>
            <ac:spMk id="5" creationId="{7729AB9D-A49D-40D5-8968-D075685E47D4}"/>
          </ac:spMkLst>
        </pc:spChg>
      </pc:sldChg>
      <pc:sldChg chg="modSp">
        <pc:chgData name="Patricia Hall" userId="uDDgBTA0DKAU6K1zgqeDoV2H0r1EfR0vfVTd51M4p5c=" providerId="None" clId="Web-{6259D553-292E-4393-B6A1-4A62E80FBD4D}" dt="2022-02-09T21:36:07.359" v="38" actId="20577"/>
        <pc:sldMkLst>
          <pc:docMk/>
          <pc:sldMk cId="2650695857" sldId="388"/>
        </pc:sldMkLst>
        <pc:spChg chg="mod">
          <ac:chgData name="Patricia Hall" userId="uDDgBTA0DKAU6K1zgqeDoV2H0r1EfR0vfVTd51M4p5c=" providerId="None" clId="Web-{6259D553-292E-4393-B6A1-4A62E80FBD4D}" dt="2022-02-09T21:36:07.359" v="38" actId="20577"/>
          <ac:spMkLst>
            <pc:docMk/>
            <pc:sldMk cId="2650695857" sldId="388"/>
            <ac:spMk id="6" creationId="{A27BFA87-7F85-4FA4-9AA7-024049335320}"/>
          </ac:spMkLst>
        </pc:spChg>
      </pc:sldChg>
      <pc:sldChg chg="modSp">
        <pc:chgData name="Patricia Hall" userId="uDDgBTA0DKAU6K1zgqeDoV2H0r1EfR0vfVTd51M4p5c=" providerId="None" clId="Web-{6259D553-292E-4393-B6A1-4A62E80FBD4D}" dt="2022-02-09T21:37:06.268" v="41" actId="14100"/>
        <pc:sldMkLst>
          <pc:docMk/>
          <pc:sldMk cId="2191318122" sldId="389"/>
        </pc:sldMkLst>
        <pc:spChg chg="mod">
          <ac:chgData name="Patricia Hall" userId="uDDgBTA0DKAU6K1zgqeDoV2H0r1EfR0vfVTd51M4p5c=" providerId="None" clId="Web-{6259D553-292E-4393-B6A1-4A62E80FBD4D}" dt="2022-02-09T21:37:06.268" v="41" actId="14100"/>
          <ac:spMkLst>
            <pc:docMk/>
            <pc:sldMk cId="2191318122" sldId="389"/>
            <ac:spMk id="7" creationId="{79940D61-4D92-44D8-BDE6-A69264443E82}"/>
          </ac:spMkLst>
        </pc:spChg>
      </pc:sldChg>
      <pc:sldChg chg="modSp">
        <pc:chgData name="Patricia Hall" userId="uDDgBTA0DKAU6K1zgqeDoV2H0r1EfR0vfVTd51M4p5c=" providerId="None" clId="Web-{6259D553-292E-4393-B6A1-4A62E80FBD4D}" dt="2022-02-09T21:37:39.519" v="75" actId="20577"/>
        <pc:sldMkLst>
          <pc:docMk/>
          <pc:sldMk cId="3276465657" sldId="390"/>
        </pc:sldMkLst>
        <pc:spChg chg="mod">
          <ac:chgData name="Patricia Hall" userId="uDDgBTA0DKAU6K1zgqeDoV2H0r1EfR0vfVTd51M4p5c=" providerId="None" clId="Web-{6259D553-292E-4393-B6A1-4A62E80FBD4D}" dt="2022-02-09T21:37:34.472" v="70" actId="20577"/>
          <ac:spMkLst>
            <pc:docMk/>
            <pc:sldMk cId="3276465657" sldId="390"/>
            <ac:spMk id="11" creationId="{00B5CF43-978A-4046-B9EF-EADAB5997728}"/>
          </ac:spMkLst>
        </pc:spChg>
        <pc:spChg chg="mod">
          <ac:chgData name="Patricia Hall" userId="uDDgBTA0DKAU6K1zgqeDoV2H0r1EfR0vfVTd51M4p5c=" providerId="None" clId="Web-{6259D553-292E-4393-B6A1-4A62E80FBD4D}" dt="2022-02-09T21:37:39.519" v="75" actId="20577"/>
          <ac:spMkLst>
            <pc:docMk/>
            <pc:sldMk cId="3276465657" sldId="390"/>
            <ac:spMk id="12" creationId="{4E42F62C-1193-4C41-90D3-99B47E4DA0DA}"/>
          </ac:spMkLst>
        </pc:spChg>
      </pc:sldChg>
      <pc:sldChg chg="modSp addCm modCm">
        <pc:chgData name="Patricia Hall" userId="uDDgBTA0DKAU6K1zgqeDoV2H0r1EfR0vfVTd51M4p5c=" providerId="None" clId="Web-{6259D553-292E-4393-B6A1-4A62E80FBD4D}" dt="2022-02-09T21:38:18.129" v="81" actId="20577"/>
        <pc:sldMkLst>
          <pc:docMk/>
          <pc:sldMk cId="2325071683" sldId="392"/>
        </pc:sldMkLst>
        <pc:spChg chg="mod">
          <ac:chgData name="Patricia Hall" userId="uDDgBTA0DKAU6K1zgqeDoV2H0r1EfR0vfVTd51M4p5c=" providerId="None" clId="Web-{6259D553-292E-4393-B6A1-4A62E80FBD4D}" dt="2022-02-09T21:38:18.129" v="81" actId="20577"/>
          <ac:spMkLst>
            <pc:docMk/>
            <pc:sldMk cId="2325071683" sldId="392"/>
            <ac:spMk id="5" creationId="{34A70A4D-DB5C-4DD8-9519-DADDBE831323}"/>
          </ac:spMkLst>
        </pc:spChg>
      </pc:sldChg>
    </pc:docChg>
  </pc:docChgLst>
  <pc:docChgLst>
    <pc:chgData name="Patricia Hall" userId="uDDgBTA0DKAU6K1zgqeDoV2H0r1EfR0vfVTd51M4p5c=" providerId="None" clId="Web-{1D673A15-02AF-4611-8EDC-B5C8BC6F9F66}"/>
    <pc:docChg chg="delSld">
      <pc:chgData name="Patricia Hall" userId="uDDgBTA0DKAU6K1zgqeDoV2H0r1EfR0vfVTd51M4p5c=" providerId="None" clId="Web-{1D673A15-02AF-4611-8EDC-B5C8BC6F9F66}" dt="2022-02-09T20:52:03.007" v="0"/>
      <pc:docMkLst>
        <pc:docMk/>
      </pc:docMkLst>
      <pc:sldChg chg="del">
        <pc:chgData name="Patricia Hall" userId="uDDgBTA0DKAU6K1zgqeDoV2H0r1EfR0vfVTd51M4p5c=" providerId="None" clId="Web-{1D673A15-02AF-4611-8EDC-B5C8BC6F9F66}" dt="2022-02-09T20:52:03.007" v="0"/>
        <pc:sldMkLst>
          <pc:docMk/>
          <pc:sldMk cId="1014912845" sldId="4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64031-D4FD-483A-AA98-DFB27080186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5EAEEA1-7F55-4449-A54F-6F285F501D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81460D7-F18B-4C60-8730-4CFE9ACCC8A6}" type="parTrans" cxnId="{10FA8663-ABA9-4EE0-8320-E989E3EFC247}">
      <dgm:prSet/>
      <dgm:spPr/>
      <dgm:t>
        <a:bodyPr/>
        <a:lstStyle/>
        <a:p>
          <a:endParaRPr lang="en-US"/>
        </a:p>
      </dgm:t>
    </dgm:pt>
    <dgm:pt modelId="{9AADA189-EF74-47B7-9A2F-298A7A5D286B}" type="sibTrans" cxnId="{10FA8663-ABA9-4EE0-8320-E989E3EFC247}">
      <dgm:prSet/>
      <dgm:spPr/>
      <dgm:t>
        <a:bodyPr/>
        <a:lstStyle/>
        <a:p>
          <a:endParaRPr lang="en-US"/>
        </a:p>
      </dgm:t>
    </dgm:pt>
    <dgm:pt modelId="{33B06E8C-0736-4718-90A6-E15534BA40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86430BD-8836-40C4-AEB5-DF2E2B30CD10}" type="parTrans" cxnId="{805C855F-B896-43D9-AC49-28031F732340}">
      <dgm:prSet/>
      <dgm:spPr/>
      <dgm:t>
        <a:bodyPr/>
        <a:lstStyle/>
        <a:p>
          <a:endParaRPr lang="en-US"/>
        </a:p>
      </dgm:t>
    </dgm:pt>
    <dgm:pt modelId="{A12694E8-B6AD-4B82-A246-39DF85500612}" type="sibTrans" cxnId="{805C855F-B896-43D9-AC49-28031F732340}">
      <dgm:prSet/>
      <dgm:spPr/>
      <dgm:t>
        <a:bodyPr/>
        <a:lstStyle/>
        <a:p>
          <a:endParaRPr lang="en-US"/>
        </a:p>
      </dgm:t>
    </dgm:pt>
    <dgm:pt modelId="{0FDAB6C8-9C73-4831-B160-0CFD8DB27C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BC521B7-739F-47A2-89CE-7D5FB9387380}" type="parTrans" cxnId="{C30DF4B7-65C8-49B0-9BF9-22BB97EE4223}">
      <dgm:prSet/>
      <dgm:spPr/>
      <dgm:t>
        <a:bodyPr/>
        <a:lstStyle/>
        <a:p>
          <a:endParaRPr lang="en-US"/>
        </a:p>
      </dgm:t>
    </dgm:pt>
    <dgm:pt modelId="{5834C93C-9D5B-414C-A8FC-3194D0C071DB}" type="sibTrans" cxnId="{C30DF4B7-65C8-49B0-9BF9-22BB97EE4223}">
      <dgm:prSet/>
      <dgm:spPr/>
      <dgm:t>
        <a:bodyPr/>
        <a:lstStyle/>
        <a:p>
          <a:endParaRPr lang="en-US"/>
        </a:p>
      </dgm:t>
    </dgm:pt>
    <dgm:pt modelId="{919799B3-2597-4BD4-9F47-2BFA84592FD9}" type="pres">
      <dgm:prSet presAssocID="{E0464031-D4FD-483A-AA98-DFB270801867}" presName="cycle" presStyleCnt="0">
        <dgm:presLayoutVars>
          <dgm:dir/>
          <dgm:resizeHandles val="exact"/>
        </dgm:presLayoutVars>
      </dgm:prSet>
      <dgm:spPr/>
    </dgm:pt>
    <dgm:pt modelId="{3A32DCBF-1C6B-4F68-BC44-48752D6EF0D5}" type="pres">
      <dgm:prSet presAssocID="{C5EAEEA1-7F55-4449-A54F-6F285F501D36}" presName="dummy" presStyleCnt="0"/>
      <dgm:spPr/>
    </dgm:pt>
    <dgm:pt modelId="{D95AE5E9-D3BC-4593-8CDE-8DA73220E176}" type="pres">
      <dgm:prSet presAssocID="{C5EAEEA1-7F55-4449-A54F-6F285F501D36}" presName="node" presStyleLbl="revTx" presStyleIdx="0" presStyleCnt="3">
        <dgm:presLayoutVars>
          <dgm:bulletEnabled val="1"/>
        </dgm:presLayoutVars>
      </dgm:prSet>
      <dgm:spPr/>
    </dgm:pt>
    <dgm:pt modelId="{76B0E94E-3825-4484-BA8E-9E720156D314}" type="pres">
      <dgm:prSet presAssocID="{9AADA189-EF74-47B7-9A2F-298A7A5D286B}" presName="sibTrans" presStyleLbl="node1" presStyleIdx="0" presStyleCnt="3"/>
      <dgm:spPr/>
    </dgm:pt>
    <dgm:pt modelId="{D7E1C5FE-BF20-47FB-AE31-5E2CB0AA544C}" type="pres">
      <dgm:prSet presAssocID="{33B06E8C-0736-4718-90A6-E15534BA409D}" presName="dummy" presStyleCnt="0"/>
      <dgm:spPr/>
    </dgm:pt>
    <dgm:pt modelId="{3D8A5DAD-8688-4940-A580-BF413AA6FAC6}" type="pres">
      <dgm:prSet presAssocID="{33B06E8C-0736-4718-90A6-E15534BA409D}" presName="node" presStyleLbl="revTx" presStyleIdx="1" presStyleCnt="3">
        <dgm:presLayoutVars>
          <dgm:bulletEnabled val="1"/>
        </dgm:presLayoutVars>
      </dgm:prSet>
      <dgm:spPr/>
    </dgm:pt>
    <dgm:pt modelId="{75171578-E859-4EB8-9F24-96F8C6C1917A}" type="pres">
      <dgm:prSet presAssocID="{A12694E8-B6AD-4B82-A246-39DF85500612}" presName="sibTrans" presStyleLbl="node1" presStyleIdx="1" presStyleCnt="3"/>
      <dgm:spPr/>
    </dgm:pt>
    <dgm:pt modelId="{14F90210-A543-4680-9AFB-51C610B2841A}" type="pres">
      <dgm:prSet presAssocID="{0FDAB6C8-9C73-4831-B160-0CFD8DB27C06}" presName="dummy" presStyleCnt="0"/>
      <dgm:spPr/>
    </dgm:pt>
    <dgm:pt modelId="{64D25349-80CB-4A2D-BD02-899089C8B1EA}" type="pres">
      <dgm:prSet presAssocID="{0FDAB6C8-9C73-4831-B160-0CFD8DB27C06}" presName="node" presStyleLbl="revTx" presStyleIdx="2" presStyleCnt="3">
        <dgm:presLayoutVars>
          <dgm:bulletEnabled val="1"/>
        </dgm:presLayoutVars>
      </dgm:prSet>
      <dgm:spPr/>
    </dgm:pt>
    <dgm:pt modelId="{AB819D14-CA41-4FFE-AE7F-30AF35AE9E67}" type="pres">
      <dgm:prSet presAssocID="{5834C93C-9D5B-414C-A8FC-3194D0C071DB}" presName="sibTrans" presStyleLbl="node1" presStyleIdx="2" presStyleCnt="3"/>
      <dgm:spPr/>
    </dgm:pt>
  </dgm:ptLst>
  <dgm:cxnLst>
    <dgm:cxn modelId="{09805526-D6F5-4BD1-9C12-2A03A6C6F984}" type="presOf" srcId="{E0464031-D4FD-483A-AA98-DFB270801867}" destId="{919799B3-2597-4BD4-9F47-2BFA84592FD9}" srcOrd="0" destOrd="0" presId="urn:microsoft.com/office/officeart/2005/8/layout/cycle1"/>
    <dgm:cxn modelId="{E55A0930-68E9-42D2-94F6-4B136197A45B}" type="presOf" srcId="{5834C93C-9D5B-414C-A8FC-3194D0C071DB}" destId="{AB819D14-CA41-4FFE-AE7F-30AF35AE9E67}" srcOrd="0" destOrd="0" presId="urn:microsoft.com/office/officeart/2005/8/layout/cycle1"/>
    <dgm:cxn modelId="{805C855F-B896-43D9-AC49-28031F732340}" srcId="{E0464031-D4FD-483A-AA98-DFB270801867}" destId="{33B06E8C-0736-4718-90A6-E15534BA409D}" srcOrd="1" destOrd="0" parTransId="{786430BD-8836-40C4-AEB5-DF2E2B30CD10}" sibTransId="{A12694E8-B6AD-4B82-A246-39DF85500612}"/>
    <dgm:cxn modelId="{10FA8663-ABA9-4EE0-8320-E989E3EFC247}" srcId="{E0464031-D4FD-483A-AA98-DFB270801867}" destId="{C5EAEEA1-7F55-4449-A54F-6F285F501D36}" srcOrd="0" destOrd="0" parTransId="{881460D7-F18B-4C60-8730-4CFE9ACCC8A6}" sibTransId="{9AADA189-EF74-47B7-9A2F-298A7A5D286B}"/>
    <dgm:cxn modelId="{5A10406B-EC57-4FD3-9A99-AA43A85B4838}" type="presOf" srcId="{0FDAB6C8-9C73-4831-B160-0CFD8DB27C06}" destId="{64D25349-80CB-4A2D-BD02-899089C8B1EA}" srcOrd="0" destOrd="0" presId="urn:microsoft.com/office/officeart/2005/8/layout/cycle1"/>
    <dgm:cxn modelId="{A90B3993-72FE-4F84-9486-B77A12135BA6}" type="presOf" srcId="{33B06E8C-0736-4718-90A6-E15534BA409D}" destId="{3D8A5DAD-8688-4940-A580-BF413AA6FAC6}" srcOrd="0" destOrd="0" presId="urn:microsoft.com/office/officeart/2005/8/layout/cycle1"/>
    <dgm:cxn modelId="{1C5B0999-5CAB-49E0-BDAA-A32C8C070B31}" type="presOf" srcId="{A12694E8-B6AD-4B82-A246-39DF85500612}" destId="{75171578-E859-4EB8-9F24-96F8C6C1917A}" srcOrd="0" destOrd="0" presId="urn:microsoft.com/office/officeart/2005/8/layout/cycle1"/>
    <dgm:cxn modelId="{28A62CAE-691E-4747-9952-D47E8DA42DB8}" type="presOf" srcId="{9AADA189-EF74-47B7-9A2F-298A7A5D286B}" destId="{76B0E94E-3825-4484-BA8E-9E720156D314}" srcOrd="0" destOrd="0" presId="urn:microsoft.com/office/officeart/2005/8/layout/cycle1"/>
    <dgm:cxn modelId="{C30DF4B7-65C8-49B0-9BF9-22BB97EE4223}" srcId="{E0464031-D4FD-483A-AA98-DFB270801867}" destId="{0FDAB6C8-9C73-4831-B160-0CFD8DB27C06}" srcOrd="2" destOrd="0" parTransId="{ABC521B7-739F-47A2-89CE-7D5FB9387380}" sibTransId="{5834C93C-9D5B-414C-A8FC-3194D0C071DB}"/>
    <dgm:cxn modelId="{0789DDE7-D1DD-482C-A148-198AEA76893C}" type="presOf" srcId="{C5EAEEA1-7F55-4449-A54F-6F285F501D36}" destId="{D95AE5E9-D3BC-4593-8CDE-8DA73220E176}" srcOrd="0" destOrd="0" presId="urn:microsoft.com/office/officeart/2005/8/layout/cycle1"/>
    <dgm:cxn modelId="{0D82F324-1F5F-4BA8-A317-017CA6C97E9A}" type="presParOf" srcId="{919799B3-2597-4BD4-9F47-2BFA84592FD9}" destId="{3A32DCBF-1C6B-4F68-BC44-48752D6EF0D5}" srcOrd="0" destOrd="0" presId="urn:microsoft.com/office/officeart/2005/8/layout/cycle1"/>
    <dgm:cxn modelId="{507999A8-D914-451D-A519-4116B30F71C5}" type="presParOf" srcId="{919799B3-2597-4BD4-9F47-2BFA84592FD9}" destId="{D95AE5E9-D3BC-4593-8CDE-8DA73220E176}" srcOrd="1" destOrd="0" presId="urn:microsoft.com/office/officeart/2005/8/layout/cycle1"/>
    <dgm:cxn modelId="{6BA3C18A-9774-4741-A9BE-E5983D446009}" type="presParOf" srcId="{919799B3-2597-4BD4-9F47-2BFA84592FD9}" destId="{76B0E94E-3825-4484-BA8E-9E720156D314}" srcOrd="2" destOrd="0" presId="urn:microsoft.com/office/officeart/2005/8/layout/cycle1"/>
    <dgm:cxn modelId="{1AE910D9-9FDA-4E9E-9111-B1931DFE177D}" type="presParOf" srcId="{919799B3-2597-4BD4-9F47-2BFA84592FD9}" destId="{D7E1C5FE-BF20-47FB-AE31-5E2CB0AA544C}" srcOrd="3" destOrd="0" presId="urn:microsoft.com/office/officeart/2005/8/layout/cycle1"/>
    <dgm:cxn modelId="{5BF2447E-5FF5-49BA-8E98-7490A052E1E3}" type="presParOf" srcId="{919799B3-2597-4BD4-9F47-2BFA84592FD9}" destId="{3D8A5DAD-8688-4940-A580-BF413AA6FAC6}" srcOrd="4" destOrd="0" presId="urn:microsoft.com/office/officeart/2005/8/layout/cycle1"/>
    <dgm:cxn modelId="{531092F1-70E6-47CE-AD69-11DFB40A2078}" type="presParOf" srcId="{919799B3-2597-4BD4-9F47-2BFA84592FD9}" destId="{75171578-E859-4EB8-9F24-96F8C6C1917A}" srcOrd="5" destOrd="0" presId="urn:microsoft.com/office/officeart/2005/8/layout/cycle1"/>
    <dgm:cxn modelId="{11162952-7E6E-4108-8581-2D42E626D6FE}" type="presParOf" srcId="{919799B3-2597-4BD4-9F47-2BFA84592FD9}" destId="{14F90210-A543-4680-9AFB-51C610B2841A}" srcOrd="6" destOrd="0" presId="urn:microsoft.com/office/officeart/2005/8/layout/cycle1"/>
    <dgm:cxn modelId="{BF37C383-5EEB-477F-92C0-9CB37DAC024B}" type="presParOf" srcId="{919799B3-2597-4BD4-9F47-2BFA84592FD9}" destId="{64D25349-80CB-4A2D-BD02-899089C8B1EA}" srcOrd="7" destOrd="0" presId="urn:microsoft.com/office/officeart/2005/8/layout/cycle1"/>
    <dgm:cxn modelId="{35539FF1-83BB-4C55-95DA-A92C70B258AC}" type="presParOf" srcId="{919799B3-2597-4BD4-9F47-2BFA84592FD9}" destId="{AB819D14-CA41-4FFE-AE7F-30AF35AE9E6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E5E9-D3BC-4593-8CDE-8DA73220E176}">
      <dsp:nvSpPr>
        <dsp:cNvPr id="0" name=""/>
        <dsp:cNvSpPr/>
      </dsp:nvSpPr>
      <dsp:spPr>
        <a:xfrm>
          <a:off x="2121160" y="480259"/>
          <a:ext cx="1259760" cy="12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121160" y="480259"/>
        <a:ext cx="1259760" cy="1259760"/>
      </dsp:txXfrm>
    </dsp:sp>
    <dsp:sp modelId="{76B0E94E-3825-4484-BA8E-9E720156D314}">
      <dsp:nvSpPr>
        <dsp:cNvPr id="0" name=""/>
        <dsp:cNvSpPr/>
      </dsp:nvSpPr>
      <dsp:spPr>
        <a:xfrm>
          <a:off x="200172" y="231819"/>
          <a:ext cx="2981030" cy="2981030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A5DAD-8688-4940-A580-BF413AA6FAC6}">
      <dsp:nvSpPr>
        <dsp:cNvPr id="0" name=""/>
        <dsp:cNvSpPr/>
      </dsp:nvSpPr>
      <dsp:spPr>
        <a:xfrm>
          <a:off x="1060807" y="2316845"/>
          <a:ext cx="1259760" cy="12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60807" y="2316845"/>
        <a:ext cx="1259760" cy="1259760"/>
      </dsp:txXfrm>
    </dsp:sp>
    <dsp:sp modelId="{75171578-E859-4EB8-9F24-96F8C6C1917A}">
      <dsp:nvSpPr>
        <dsp:cNvPr id="0" name=""/>
        <dsp:cNvSpPr/>
      </dsp:nvSpPr>
      <dsp:spPr>
        <a:xfrm>
          <a:off x="200172" y="231819"/>
          <a:ext cx="2981030" cy="2981030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25349-80CB-4A2D-BD02-899089C8B1EA}">
      <dsp:nvSpPr>
        <dsp:cNvPr id="0" name=""/>
        <dsp:cNvSpPr/>
      </dsp:nvSpPr>
      <dsp:spPr>
        <a:xfrm>
          <a:off x="453" y="480259"/>
          <a:ext cx="1259760" cy="12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53" y="480259"/>
        <a:ext cx="1259760" cy="1259760"/>
      </dsp:txXfrm>
    </dsp:sp>
    <dsp:sp modelId="{AB819D14-CA41-4FFE-AE7F-30AF35AE9E67}">
      <dsp:nvSpPr>
        <dsp:cNvPr id="0" name=""/>
        <dsp:cNvSpPr/>
      </dsp:nvSpPr>
      <dsp:spPr>
        <a:xfrm>
          <a:off x="200172" y="231819"/>
          <a:ext cx="2981030" cy="2981030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703BA-35EA-5F41-9BC1-076C13C308D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BAE0-802C-8442-BE31-0798F193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BAE0-802C-8442-BE31-0798F193E5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BAE0-802C-8442-BE31-0798F193E5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1335097"/>
            <a:ext cx="5637915" cy="7321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5945" y="3377514"/>
            <a:ext cx="4467321" cy="49790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0" y="2127985"/>
            <a:ext cx="2319300" cy="11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5054349"/>
            <a:ext cx="956445" cy="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51234"/>
            <a:ext cx="880830" cy="4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5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1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8337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3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22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B23-241D-4166-B4A1-DDFF00BBB06D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2146070" y="-1264055"/>
            <a:ext cx="5728426" cy="8263583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880419" cy="5714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2455" y="2513739"/>
            <a:ext cx="5019380" cy="115722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2454" y="3781915"/>
            <a:ext cx="5019383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3296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162455" y="4982108"/>
            <a:ext cx="69815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089379" y="732892"/>
            <a:ext cx="70546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29" y="49028"/>
            <a:ext cx="5578307" cy="6384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455" y="4248537"/>
            <a:ext cx="5019380" cy="34792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5" y="712015"/>
            <a:ext cx="2845347" cy="142009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1" y="4995682"/>
            <a:ext cx="1427939" cy="69981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4008064" y="5020286"/>
            <a:ext cx="1127873" cy="666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055" y="5016786"/>
            <a:ext cx="1576780" cy="653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840" y="5017619"/>
            <a:ext cx="1460698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5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632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245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CQ! Title and Content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6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20523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9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1335097"/>
            <a:ext cx="5637915" cy="7321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5945" y="3377514"/>
            <a:ext cx="4467321" cy="49790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0" y="2127985"/>
            <a:ext cx="2319300" cy="11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75" y="5045883"/>
            <a:ext cx="940910" cy="4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5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10792"/>
            <a:ext cx="961862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5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 +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1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6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4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15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1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00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2962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01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12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483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036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9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5054349"/>
            <a:ext cx="956445" cy="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51234"/>
            <a:ext cx="880830" cy="4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7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2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54712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4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53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3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F195-5291-4D07-9D32-0D604417E6D4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2148002" y="-1267215"/>
            <a:ext cx="5728426" cy="8263583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880419" cy="5714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2455" y="2513739"/>
            <a:ext cx="5019380" cy="115722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2454" y="3781915"/>
            <a:ext cx="5019383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3296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162455" y="4982108"/>
            <a:ext cx="69815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089379" y="732892"/>
            <a:ext cx="70546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13" y="69918"/>
            <a:ext cx="5578307" cy="6384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455" y="4248537"/>
            <a:ext cx="5019380" cy="34792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5" y="712015"/>
            <a:ext cx="2845347" cy="142009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1" y="4995682"/>
            <a:ext cx="1427939" cy="69981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4008064" y="5020286"/>
            <a:ext cx="1127873" cy="666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5055" y="5016786"/>
            <a:ext cx="1576780" cy="653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21840" y="5017619"/>
            <a:ext cx="1460698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9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386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3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tb.org/wg/gli/trainingpackage_xpert_mtb_rif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mta.org/" TargetMode="External"/><Relationship Id="rId2" Type="http://schemas.openxmlformats.org/officeDocument/2006/relationships/hyperlink" Target="https://www.who.int/ihr/publications/lqms_en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toptb.org/wg/gli/trainingpackage_xpert_mtb_rif.as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030911"/>
            <a:ext cx="6324600" cy="1653178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Learning Session 1</a:t>
            </a:r>
            <a:b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</a:br>
            <a:b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</a:br>
            <a: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Overview of Continuous Quality</a:t>
            </a:r>
            <a:b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</a:br>
            <a: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Improvement (CQI)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EA85E74-CFD1-43C2-9168-DB4B3F980C18}" type="slidenum">
              <a:rPr lang="en-US">
                <a:solidFill>
                  <a:prstClr val="white"/>
                </a:solidFill>
                <a:latin typeface="Trebuchet MS"/>
              </a:rPr>
              <a:pPr defTabSz="685800">
                <a:defRPr/>
              </a:pPr>
              <a:t>1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35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A3D12-58E0-4BF7-A4EA-2D0E70C32DF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5900"/>
            <a:ext cx="3075940" cy="29718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+mn-lt"/>
                <a:cs typeface="Arial" panose="020B0604020202020204" pitchFamily="34" charset="0"/>
              </a:rPr>
              <a:t>“Most Problems are Found in Processes and Systems, Not in People”</a:t>
            </a:r>
          </a:p>
        </p:txBody>
      </p:sp>
      <p:pic>
        <p:nvPicPr>
          <p:cNvPr id="6" name="Picture 8" descr="oneway2">
            <a:extLst>
              <a:ext uri="{FF2B5EF4-FFF2-40B4-BE49-F238E27FC236}">
                <a16:creationId xmlns:a16="http://schemas.microsoft.com/office/drawing/2014/main" id="{C88A5003-13B5-4B6F-B6CB-33CE1C2C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 b="11429"/>
          <a:stretch>
            <a:fillRect/>
          </a:stretch>
        </p:blipFill>
        <p:spPr>
          <a:xfrm>
            <a:off x="3312948" y="1638299"/>
            <a:ext cx="5031501" cy="29717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87248EB-2136-4893-9E76-4D50FE3C2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727" y="723900"/>
            <a:ext cx="2666997" cy="469603"/>
          </a:xfrm>
        </p:spPr>
        <p:txBody>
          <a:bodyPr>
            <a:noAutofit/>
          </a:bodyPr>
          <a:lstStyle/>
          <a:p>
            <a:r>
              <a:rPr lang="en-US" sz="3200" dirty="0"/>
              <a:t>CQI Principle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686E1-5A81-4264-89F4-95F82946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3A1F4DF-A61E-4532-8806-3D2AE8AA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144" y="1564640"/>
            <a:ext cx="6794500" cy="2794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7619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Tx/>
              <a:buChar char="–"/>
            </a:pPr>
            <a:endParaRPr lang="en-US" sz="15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D4A744-EB71-4168-92B3-51C884049B71}"/>
              </a:ext>
            </a:extLst>
          </p:cNvPr>
          <p:cNvSpPr txBox="1">
            <a:spLocks noChangeArrowheads="1"/>
          </p:cNvSpPr>
          <p:nvPr/>
        </p:nvSpPr>
        <p:spPr>
          <a:xfrm>
            <a:off x="1070356" y="1388364"/>
            <a:ext cx="7387844" cy="279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Poor design</a:t>
            </a:r>
          </a:p>
          <a:p>
            <a:r>
              <a:rPr lang="en-US" altLang="en-US" sz="2800" dirty="0"/>
              <a:t>Too complex</a:t>
            </a:r>
          </a:p>
          <a:p>
            <a:r>
              <a:rPr lang="en-US" altLang="en-US" sz="2800" dirty="0"/>
              <a:t>Not well understood by those who work in them</a:t>
            </a:r>
          </a:p>
          <a:p>
            <a:r>
              <a:rPr lang="en-US" altLang="en-US" sz="2800" dirty="0"/>
              <a:t>Not set up to deliver what the “individuals and populations” require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0E494E-95C2-4084-B347-37206B2E8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1" y="659786"/>
            <a:ext cx="38099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Processes Fail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6D2C1-5DA4-46CD-B233-67AFAC88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28D0EB-9057-4231-ABD1-CDD7C9ADFCC7}"/>
              </a:ext>
            </a:extLst>
          </p:cNvPr>
          <p:cNvGrpSpPr/>
          <p:nvPr/>
        </p:nvGrpSpPr>
        <p:grpSpPr>
          <a:xfrm>
            <a:off x="3475990" y="1714500"/>
            <a:ext cx="4887688" cy="2895600"/>
            <a:chOff x="3780790" y="1524000"/>
            <a:chExt cx="4220211" cy="2794000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BB6AE0BF-60AB-431A-BDE8-948AC945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524000"/>
              <a:ext cx="4191000" cy="2794000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197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Tx/>
                <a:buChar char="–"/>
              </a:pPr>
              <a:endParaRPr lang="en-US" sz="150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A0E46B8-F30D-46D6-BF50-5C41195B66E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80790" y="1778000"/>
              <a:ext cx="4220211" cy="2319867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/>
                <a:t>They get frustrated</a:t>
              </a:r>
            </a:p>
            <a:p>
              <a:r>
                <a:rPr lang="en-US" altLang="en-US" sz="2400" dirty="0"/>
                <a:t>Their workload increases (more “non-real work”)</a:t>
              </a:r>
            </a:p>
            <a:p>
              <a:r>
                <a:rPr lang="en-US" altLang="en-US" sz="2400" dirty="0"/>
                <a:t>They can be unfairly blamed</a:t>
              </a:r>
            </a:p>
            <a:p>
              <a:r>
                <a:rPr lang="en-US" altLang="en-US" sz="2400" dirty="0"/>
                <a:t>They don’t get the satisfaction of doing a good job</a:t>
              </a:r>
            </a:p>
            <a:p>
              <a:endParaRPr lang="en-US" altLang="en-US" sz="2400" dirty="0"/>
            </a:p>
            <a:p>
              <a:pPr>
                <a:buFontTx/>
                <a:buNone/>
              </a:pPr>
              <a:endParaRPr lang="en-US" altLang="en-US" sz="2400" dirty="0"/>
            </a:p>
          </p:txBody>
        </p:sp>
      </p:grpSp>
      <p:pic>
        <p:nvPicPr>
          <p:cNvPr id="7" name="Picture 7" descr="frustrated_person">
            <a:extLst>
              <a:ext uri="{FF2B5EF4-FFF2-40B4-BE49-F238E27FC236}">
                <a16:creationId xmlns:a16="http://schemas.microsoft.com/office/drawing/2014/main" id="{6FE4330D-4006-405A-AA9B-90570F6F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42" y="1524000"/>
            <a:ext cx="1587500" cy="3333750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EEA3DE4-B71F-4A31-A2F4-346CDA15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58" y="670891"/>
            <a:ext cx="80009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Failed Processes Affect Employees as Well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190BF2-0D43-48DD-BC6E-D72A921C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C3FA58-51CF-4EAF-9BB3-5ED4ADAB7544}"/>
              </a:ext>
            </a:extLst>
          </p:cNvPr>
          <p:cNvGrpSpPr/>
          <p:nvPr/>
        </p:nvGrpSpPr>
        <p:grpSpPr>
          <a:xfrm>
            <a:off x="3810000" y="1841500"/>
            <a:ext cx="4191000" cy="2540000"/>
            <a:chOff x="3810000" y="1841500"/>
            <a:chExt cx="4191000" cy="25781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4986CE90-46E0-4181-A788-5486453E7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841500"/>
              <a:ext cx="4191000" cy="2349500"/>
            </a:xfrm>
            <a:prstGeom prst="rect">
              <a:avLst/>
            </a:prstGeom>
            <a:solidFill>
              <a:srgbClr val="F4F4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197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Tx/>
                <a:buChar char="–"/>
              </a:pPr>
              <a:endParaRPr lang="en-US" sz="150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EA37674-BB24-461F-AB0D-10B1C51285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37000" y="1943100"/>
              <a:ext cx="4064000" cy="24765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/>
                <a:t>“Each process is perfectly designed to get the results it achieves”</a:t>
              </a:r>
            </a:p>
            <a:p>
              <a:r>
                <a:rPr lang="en-US" altLang="en-US" sz="2400" dirty="0"/>
                <a:t>Getting a better result therefore requires re-designing the process</a:t>
              </a:r>
            </a:p>
          </p:txBody>
        </p:sp>
      </p:grpSp>
      <p:pic>
        <p:nvPicPr>
          <p:cNvPr id="7" name="Picture 8" descr="chartrview">
            <a:extLst>
              <a:ext uri="{FF2B5EF4-FFF2-40B4-BE49-F238E27FC236}">
                <a16:creationId xmlns:a16="http://schemas.microsoft.com/office/drawing/2014/main" id="{957AAC12-E64F-43EB-B33C-C8E1CC70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3500"/>
            <a:ext cx="2124604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13C2718-C546-4750-BCC1-3C2EC5AF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740847"/>
            <a:ext cx="54863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We Focus on Processes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7713FC-B519-4A36-991D-5CE5F854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4665C69-DA4C-44E1-A3E3-72FA1DCBC486}"/>
              </a:ext>
            </a:extLst>
          </p:cNvPr>
          <p:cNvSpPr txBox="1">
            <a:spLocks/>
          </p:cNvSpPr>
          <p:nvPr/>
        </p:nvSpPr>
        <p:spPr>
          <a:xfrm>
            <a:off x="3029744" y="4031850"/>
            <a:ext cx="3084512" cy="472283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 DMAIC Tool</a:t>
            </a:r>
            <a:endParaRPr lang="en-US" sz="24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729AB9D-A49D-40D5-8968-D075685E47D4}"/>
              </a:ext>
            </a:extLst>
          </p:cNvPr>
          <p:cNvSpPr txBox="1">
            <a:spLocks/>
          </p:cNvSpPr>
          <p:nvPr/>
        </p:nvSpPr>
        <p:spPr>
          <a:xfrm>
            <a:off x="1330495" y="4580794"/>
            <a:ext cx="6324600" cy="3812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CQI Framework used by Laboratory African Regional Collaborative (LARC)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E3D37-1525-49C6-AEBA-E9A13320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647701"/>
            <a:ext cx="7620000" cy="33074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77677-0906-4A8E-92F4-61269C1E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ABC62-F3D3-471D-B6C3-1E526A69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67299"/>
            <a:ext cx="539852" cy="5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3733C1-68DD-4218-A694-028EBEEE6B13}"/>
              </a:ext>
            </a:extLst>
          </p:cNvPr>
          <p:cNvGrpSpPr/>
          <p:nvPr/>
        </p:nvGrpSpPr>
        <p:grpSpPr>
          <a:xfrm>
            <a:off x="6527608" y="1212036"/>
            <a:ext cx="1625792" cy="3662926"/>
            <a:chOff x="7074431" y="1239845"/>
            <a:chExt cx="1404705" cy="3601848"/>
          </a:xfrm>
        </p:grpSpPr>
        <p:pic>
          <p:nvPicPr>
            <p:cNvPr id="6" name="Picture 13" descr="manuals">
              <a:extLst>
                <a:ext uri="{FF2B5EF4-FFF2-40B4-BE49-F238E27FC236}">
                  <a16:creationId xmlns:a16="http://schemas.microsoft.com/office/drawing/2014/main" id="{94505426-EBCC-4675-80A5-A4E266926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5" t="15739" b="15739"/>
            <a:stretch>
              <a:fillRect/>
            </a:stretch>
          </p:blipFill>
          <p:spPr bwMode="auto">
            <a:xfrm>
              <a:off x="7074431" y="3162300"/>
              <a:ext cx="1404705" cy="167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 descr="5749_thumb">
              <a:extLst>
                <a:ext uri="{FF2B5EF4-FFF2-40B4-BE49-F238E27FC236}">
                  <a16:creationId xmlns:a16="http://schemas.microsoft.com/office/drawing/2014/main" id="{63CC6629-C125-47BD-B975-75C5941C7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431" y="1239845"/>
              <a:ext cx="1392156" cy="182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12">
            <a:extLst>
              <a:ext uri="{FF2B5EF4-FFF2-40B4-BE49-F238E27FC236}">
                <a16:creationId xmlns:a16="http://schemas.microsoft.com/office/drawing/2014/main" id="{1B17A65C-B8B3-455C-AD1A-9B25EAB6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00" y="2403476"/>
            <a:ext cx="2032000" cy="1333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7DC0D2-2101-4822-9B62-DAE757D297EA}"/>
              </a:ext>
            </a:extLst>
          </p:cNvPr>
          <p:cNvGrpSpPr/>
          <p:nvPr/>
        </p:nvGrpSpPr>
        <p:grpSpPr>
          <a:xfrm>
            <a:off x="464285" y="1220655"/>
            <a:ext cx="3810000" cy="3662926"/>
            <a:chOff x="762000" y="1197209"/>
            <a:chExt cx="3810000" cy="36629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1B41A3-BC49-4203-8032-A41FD1DF8C6E}"/>
                </a:ext>
              </a:extLst>
            </p:cNvPr>
            <p:cNvGrpSpPr/>
            <p:nvPr/>
          </p:nvGrpSpPr>
          <p:grpSpPr>
            <a:xfrm>
              <a:off x="762000" y="1197209"/>
              <a:ext cx="3810000" cy="3662926"/>
              <a:chOff x="804497" y="1150581"/>
              <a:chExt cx="3810000" cy="3662926"/>
            </a:xfrm>
          </p:grpSpPr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E1259DDD-921E-4B00-B2AE-C2666F41A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497" y="1150581"/>
                <a:ext cx="3810000" cy="3662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r>
                  <a:rPr lang="en-GB" altLang="en-US" dirty="0"/>
                  <a:t>Correct or prevent poor practices</a:t>
                </a: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endParaRPr lang="en-GB" altLang="en-US" sz="2667" dirty="0">
                  <a:latin typeface="Verdana" panose="020B0604030504040204" pitchFamily="34" charset="0"/>
                </a:endParaRP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endParaRPr lang="en-GB" altLang="en-US" sz="2667" dirty="0">
                  <a:latin typeface="Verdana" panose="020B0604030504040204" pitchFamily="34" charset="0"/>
                </a:endParaRP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endParaRPr lang="en-GB" altLang="en-US" sz="2667" dirty="0">
                  <a:latin typeface="Verdana" panose="020B0604030504040204" pitchFamily="34" charset="0"/>
                </a:endParaRP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br>
                  <a:rPr lang="en-GB" altLang="en-US" sz="2667" dirty="0">
                    <a:latin typeface="Verdana" panose="020B0604030504040204" pitchFamily="34" charset="0"/>
                  </a:rPr>
                </a:br>
                <a:endParaRPr lang="en-GB" altLang="en-US" sz="2667" dirty="0">
                  <a:latin typeface="Verdana" panose="020B0604030504040204" pitchFamily="34" charset="0"/>
                </a:endParaRP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endParaRPr lang="en-GB" altLang="en-US" sz="2667" dirty="0">
                  <a:latin typeface="Verdana" panose="020B0604030504040204" pitchFamily="34" charset="0"/>
                </a:endParaRPr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endParaRPr lang="en-GB" altLang="en-US" dirty="0"/>
              </a:p>
              <a:p>
                <a:pPr>
                  <a:buClr>
                    <a:schemeClr val="bg2"/>
                  </a:buClr>
                  <a:buSzPct val="120000"/>
                  <a:buFont typeface="Wingdings" panose="05000000000000000000" pitchFamily="2" charset="2"/>
                  <a:buNone/>
                </a:pPr>
                <a:r>
                  <a:rPr lang="en-GB" altLang="en-US" dirty="0"/>
                  <a:t>Report progress to management and laboratory staff</a:t>
                </a:r>
              </a:p>
            </p:txBody>
          </p:sp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99ADAE06-7D8F-4EB0-97CD-03D61C667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94" t="4706" b="14119"/>
              <a:stretch>
                <a:fillRect/>
              </a:stretch>
            </p:blipFill>
            <p:spPr bwMode="auto">
              <a:xfrm>
                <a:off x="1153748" y="1666728"/>
                <a:ext cx="3048000" cy="2316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6242D021-4D95-476E-A25B-797BAF614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2400300"/>
              <a:ext cx="1270000" cy="1333500"/>
            </a:xfrm>
            <a:prstGeom prst="ellipse">
              <a:avLst/>
            </a:prstGeom>
            <a:noFill/>
            <a:ln w="7620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407" tIns="37042" rIns="75407" bIns="37042" anchor="ctr"/>
            <a:lstStyle/>
            <a:p>
              <a:endParaRPr lang="en-US" sz="15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43944EB-D7E7-4E35-8C5A-9ECE156A0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639536"/>
            <a:ext cx="6092452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Quality Improvement Activities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E439B-B607-4201-9015-BB85AD69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D4324B2-811B-4468-9ABA-FB8D9551D37D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730375"/>
            <a:ext cx="4838700" cy="22542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Use available information to study:</a:t>
            </a:r>
          </a:p>
          <a:p>
            <a:r>
              <a:rPr lang="en-GB" altLang="en-US" dirty="0"/>
              <a:t>customer’s suggestions or complaints</a:t>
            </a:r>
          </a:p>
          <a:p>
            <a:r>
              <a:rPr lang="en-GB" altLang="en-US" dirty="0"/>
              <a:t>identified errors from occurrence management program</a:t>
            </a:r>
          </a:p>
          <a:p>
            <a:r>
              <a:rPr lang="en-GB" altLang="en-US" dirty="0"/>
              <a:t>problems identified in internal audits</a:t>
            </a:r>
          </a:p>
          <a:p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8" name="Picture 9" descr="6216_thumb">
            <a:extLst>
              <a:ext uri="{FF2B5EF4-FFF2-40B4-BE49-F238E27FC236}">
                <a16:creationId xmlns:a16="http://schemas.microsoft.com/office/drawing/2014/main" id="{8992B3C3-CD75-4925-9DC4-04CC7064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06352"/>
            <a:ext cx="2041259" cy="13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0409007">
            <a:extLst>
              <a:ext uri="{FF2B5EF4-FFF2-40B4-BE49-F238E27FC236}">
                <a16:creationId xmlns:a16="http://schemas.microsoft.com/office/drawing/2014/main" id="{BAD5BE8E-352C-4EC4-8DDA-AC0B95B4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19" y="2772827"/>
            <a:ext cx="1367162" cy="20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1">
            <a:extLst>
              <a:ext uri="{FF2B5EF4-FFF2-40B4-BE49-F238E27FC236}">
                <a16:creationId xmlns:a16="http://schemas.microsoft.com/office/drawing/2014/main" id="{98E29C70-21D2-41A6-8973-4E7D3BE56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0662" y="4015197"/>
            <a:ext cx="571500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940812-593D-4791-95A6-AB5154FBA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36273"/>
            <a:ext cx="6074859" cy="469603"/>
          </a:xfrm>
        </p:spPr>
        <p:txBody>
          <a:bodyPr>
            <a:noAutofit/>
          </a:bodyPr>
          <a:lstStyle/>
          <a:p>
            <a:r>
              <a:rPr lang="en-US" sz="3200" dirty="0"/>
              <a:t>Quality Improvement Activities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DEE91-18FC-4D6D-9DD2-1DFE74B6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EDB4A-7285-4F59-BDE2-2A50B5AE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90304-50B9-4B31-8878-2C91B31A4EED}"/>
              </a:ext>
            </a:extLst>
          </p:cNvPr>
          <p:cNvGrpSpPr/>
          <p:nvPr/>
        </p:nvGrpSpPr>
        <p:grpSpPr>
          <a:xfrm>
            <a:off x="1485296" y="647700"/>
            <a:ext cx="6316846" cy="4232761"/>
            <a:chOff x="1143000" y="723900"/>
            <a:chExt cx="6316846" cy="42327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68C831-274D-465E-A3A5-523EC7A9135D}"/>
                </a:ext>
              </a:extLst>
            </p:cNvPr>
            <p:cNvSpPr txBox="1"/>
            <p:nvPr/>
          </p:nvSpPr>
          <p:spPr>
            <a:xfrm>
              <a:off x="5165335" y="4693078"/>
              <a:ext cx="22098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stoptb.org/gli/trainingpackage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88C8C-5212-443D-A5BE-722DB42552EA}"/>
                </a:ext>
              </a:extLst>
            </p:cNvPr>
            <p:cNvGrpSpPr/>
            <p:nvPr/>
          </p:nvGrpSpPr>
          <p:grpSpPr>
            <a:xfrm>
              <a:off x="1143000" y="723900"/>
              <a:ext cx="6316846" cy="4232761"/>
              <a:chOff x="1345195" y="627192"/>
              <a:chExt cx="6507112" cy="449297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F621E19-6A23-4785-8085-B2C3B67EF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195" y="627192"/>
                <a:ext cx="6324600" cy="429827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7BFA87-7F85-4FA4-9AA7-024049335320}"/>
                  </a:ext>
                </a:extLst>
              </p:cNvPr>
              <p:cNvSpPr/>
              <p:nvPr/>
            </p:nvSpPr>
            <p:spPr>
              <a:xfrm>
                <a:off x="5189602" y="4742814"/>
                <a:ext cx="2662705" cy="37735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Training Modules for 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Xpert MTB/RIF Ultra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69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>
            <a:extLst>
              <a:ext uri="{FF2B5EF4-FFF2-40B4-BE49-F238E27FC236}">
                <a16:creationId xmlns:a16="http://schemas.microsoft.com/office/drawing/2014/main" id="{FA8707CA-B17A-4FFE-9BFA-972CD542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1600200"/>
            <a:ext cx="3302000" cy="31115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79940D61-4D92-44D8-BDE6-A6926444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3559"/>
            <a:ext cx="4000500" cy="3220148"/>
          </a:xfrm>
          <a:prstGeom prst="rightArrowCallout">
            <a:avLst>
              <a:gd name="adj1" fmla="val 25000"/>
              <a:gd name="adj2" fmla="val 25000"/>
              <a:gd name="adj3" fmla="val 17797"/>
              <a:gd name="adj4" fmla="val 6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1" algn="ctr"/>
            <a:endParaRPr lang="en-US" altLang="en-US" sz="1500" b="1">
              <a:latin typeface="Verdana" panose="020B0604030504040204" pitchFamily="34" charset="0"/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577F0678-DE4D-4308-8DF5-06A9D4BA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1657228"/>
            <a:ext cx="2571369" cy="3069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en-US" sz="2333" b="1" dirty="0"/>
              <a:t>Commitment</a:t>
            </a:r>
          </a:p>
          <a:p>
            <a:pPr lvl="1">
              <a:lnSpc>
                <a:spcPct val="120000"/>
              </a:lnSpc>
            </a:pPr>
            <a:r>
              <a:rPr lang="en-US" altLang="en-US" sz="2333" b="1" dirty="0"/>
              <a:t>Planning</a:t>
            </a:r>
          </a:p>
          <a:p>
            <a:pPr lvl="1">
              <a:lnSpc>
                <a:spcPct val="120000"/>
              </a:lnSpc>
            </a:pPr>
            <a:r>
              <a:rPr lang="en-US" altLang="en-US" sz="2333" b="1" dirty="0"/>
              <a:t>Structure</a:t>
            </a:r>
          </a:p>
          <a:p>
            <a:pPr lvl="1">
              <a:lnSpc>
                <a:spcPct val="120000"/>
              </a:lnSpc>
            </a:pPr>
            <a:r>
              <a:rPr lang="en-US" altLang="en-US" sz="2333" b="1" dirty="0"/>
              <a:t>Leadership Participation and Engagement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B1E4FE-EF38-4C4E-8EC2-BAE8C7311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367077"/>
              </p:ext>
            </p:extLst>
          </p:nvPr>
        </p:nvGraphicFramePr>
        <p:xfrm>
          <a:off x="4851400" y="1409700"/>
          <a:ext cx="3381375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:a16="http://schemas.microsoft.com/office/drawing/2014/main" id="{260F149A-8A0B-44BC-B6AA-F540FC1A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175339"/>
            <a:ext cx="3238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Continual </a:t>
            </a:r>
          </a:p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Improvement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D3F167C-D1DB-46E5-A3FD-1AF59721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1" y="681558"/>
            <a:ext cx="57911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Essentials for Implementation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F7733-D402-4A3E-847D-9C062006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FBA3706-892F-4B6B-98C9-87210FFCC8F2}"/>
              </a:ext>
            </a:extLst>
          </p:cNvPr>
          <p:cNvSpPr txBox="1">
            <a:spLocks noChangeArrowheads="1"/>
          </p:cNvSpPr>
          <p:nvPr/>
        </p:nvSpPr>
        <p:spPr>
          <a:xfrm>
            <a:off x="119835" y="1075584"/>
            <a:ext cx="8637482" cy="417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en-GB" altLang="en-US" sz="2400" dirty="0"/>
              <a:t>Design a study so that results can be statistically measured.</a:t>
            </a:r>
            <a:endParaRPr lang="en-US" altLang="en-US" sz="24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FAC7576-FFB8-43DD-9C60-BC1F1EE25B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0375" y="1004094"/>
          <a:ext cx="3407833" cy="227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Chart" r:id="rId3" imgW="7620000" imgH="5084272" progId="MSGraph.Chart.8">
                  <p:embed followColorScheme="full"/>
                </p:oleObj>
              </mc:Choice>
              <mc:Fallback>
                <p:oleObj name="Chart" r:id="rId3" imgW="7620000" imgH="5084272" progId="MSGraph.Chart.8">
                  <p:embed followColorScheme="full"/>
                  <p:pic>
                    <p:nvPicPr>
                      <p:cNvPr id="135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1004094"/>
                        <a:ext cx="3407833" cy="227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>
            <a:extLst>
              <a:ext uri="{FF2B5EF4-FFF2-40B4-BE49-F238E27FC236}">
                <a16:creationId xmlns:a16="http://schemas.microsoft.com/office/drawing/2014/main" id="{00B5CF43-978A-4046-B9EF-EADAB599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76" y="4206270"/>
            <a:ext cx="3365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</a:rPr>
              <a:t>Pre lean state for timely reporting of </a:t>
            </a:r>
            <a:r>
              <a:rPr lang="en-US" sz="1500" dirty="0">
                <a:solidFill>
                  <a:srgbClr val="000000"/>
                </a:solidFill>
              </a:rPr>
              <a:t>MTB detected/ RIF resistance detected mWRD test results</a:t>
            </a:r>
            <a:endParaRPr lang="en-US" altLang="en-US" sz="1500" b="1" dirty="0">
              <a:solidFill>
                <a:srgbClr val="000000"/>
              </a:solidFill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E42F62C-1193-4C41-90D3-99B47E4D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078" y="4194846"/>
            <a:ext cx="3365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</a:rPr>
              <a:t>Post lean state for timely reporting of </a:t>
            </a:r>
            <a:r>
              <a:rPr lang="en-US" sz="1500" dirty="0">
                <a:solidFill>
                  <a:srgbClr val="000000"/>
                </a:solidFill>
              </a:rPr>
              <a:t>MTB detected/ RIF resistance detected </a:t>
            </a:r>
            <a:r>
              <a:rPr lang="en-US" sz="1500" dirty="0" err="1">
                <a:solidFill>
                  <a:srgbClr val="000000"/>
                </a:solidFill>
              </a:rPr>
              <a:t>mWRD</a:t>
            </a:r>
            <a:r>
              <a:rPr lang="en-US" sz="1500" dirty="0">
                <a:solidFill>
                  <a:srgbClr val="000000"/>
                </a:solidFill>
              </a:rPr>
              <a:t> test results</a:t>
            </a:r>
            <a:endParaRPr lang="en-US" altLang="en-US" sz="1500" b="1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DB335-6C54-4308-996B-1B97F16D6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736" y="588178"/>
            <a:ext cx="627882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Quality Improvement Activities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9898A-61FA-48B9-981B-264E859E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37A7C-25E6-44A8-9367-0A727C45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74" y="1585606"/>
            <a:ext cx="6962804" cy="25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7329CC-E92D-4114-B69F-1AF1E72D9E0B}"/>
              </a:ext>
            </a:extLst>
          </p:cNvPr>
          <p:cNvSpPr txBox="1">
            <a:spLocks/>
          </p:cNvSpPr>
          <p:nvPr/>
        </p:nvSpPr>
        <p:spPr>
          <a:xfrm>
            <a:off x="609600" y="1380541"/>
            <a:ext cx="8191499" cy="3229559"/>
          </a:xfrm>
          <a:prstGeom prst="rect">
            <a:avLst/>
          </a:prstGeom>
        </p:spPr>
        <p:txBody>
          <a:bodyPr vert="horz" lIns="81079" tIns="40540" rIns="81079" bIns="4054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At the end of this module, participants should be able to:</a:t>
            </a:r>
          </a:p>
          <a:p>
            <a:r>
              <a:rPr lang="en-US" altLang="en-US" sz="2400" dirty="0"/>
              <a:t>Relate the historical perspective of Continuous Quality improvement (CQI).</a:t>
            </a:r>
          </a:p>
          <a:p>
            <a:r>
              <a:rPr lang="en-US" altLang="en-US" sz="2400" dirty="0"/>
              <a:t>Describe the importance of CQI in healthcare, especially within</a:t>
            </a:r>
            <a:r>
              <a:rPr lang="en-US" sz="2400" dirty="0"/>
              <a:t> the TB/HIV diagnostic cascade.</a:t>
            </a:r>
            <a:endParaRPr lang="en-US" altLang="en-US" sz="2400" dirty="0"/>
          </a:p>
          <a:p>
            <a:r>
              <a:rPr lang="en-US" altLang="en-US" sz="2400" dirty="0"/>
              <a:t>Explain the need for tools to monitor laboratory processes.</a:t>
            </a:r>
          </a:p>
          <a:p>
            <a:r>
              <a:rPr lang="en-US" altLang="en-US" sz="2400" dirty="0"/>
              <a:t>Discuss common CQI tools.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6C52A0-E7B1-46CD-80F8-2865EA585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899" y="638759"/>
            <a:ext cx="3886200" cy="469603"/>
          </a:xfrm>
        </p:spPr>
        <p:txBody>
          <a:bodyPr>
            <a:noAutofit/>
          </a:bodyPr>
          <a:lstStyle/>
          <a:p>
            <a:r>
              <a:rPr lang="en-US" sz="3200" dirty="0"/>
              <a:t>Learning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CD3A2-6321-435A-A0D6-DB3AA468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9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294C26-13B6-4ABF-87BF-C465C182B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15"/>
          <a:stretch/>
        </p:blipFill>
        <p:spPr>
          <a:xfrm>
            <a:off x="1681791" y="1539145"/>
            <a:ext cx="5780418" cy="33022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0C7D19-D078-485E-A93B-7566D102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1" y="638761"/>
            <a:ext cx="1828797" cy="469603"/>
          </a:xfrm>
        </p:spPr>
        <p:txBody>
          <a:bodyPr>
            <a:no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AB55C-03DF-4915-88B4-AE190A89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2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7023AA-57E8-4FEB-B6AD-08730E43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C2766-8A97-4597-8A19-ED9E41CD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CF2F9B-202E-4FCA-9093-2131A9B010A8}"/>
              </a:ext>
            </a:extLst>
          </p:cNvPr>
          <p:cNvGrpSpPr/>
          <p:nvPr/>
        </p:nvGrpSpPr>
        <p:grpSpPr>
          <a:xfrm>
            <a:off x="304800" y="1527229"/>
            <a:ext cx="8429790" cy="2438400"/>
            <a:chOff x="304800" y="1527229"/>
            <a:chExt cx="8429790" cy="24384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4A70A4D-DB5C-4DD8-9519-DADDBE831323}"/>
                </a:ext>
              </a:extLst>
            </p:cNvPr>
            <p:cNvSpPr txBox="1">
              <a:spLocks/>
            </p:cNvSpPr>
            <p:nvPr/>
          </p:nvSpPr>
          <p:spPr>
            <a:xfrm>
              <a:off x="304800" y="1527229"/>
              <a:ext cx="8429790" cy="2438400"/>
            </a:xfrm>
            <a:prstGeom prst="rect">
              <a:avLst/>
            </a:prstGeom>
          </p:spPr>
          <p:txBody>
            <a:bodyPr vert="horz" lIns="81079" tIns="40540" rIns="81079" bIns="40540" rtlCol="0" anchor="t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WHO Laboratory Quality Management System: Handbook</a:t>
              </a:r>
            </a:p>
            <a:p>
              <a:endParaRPr lang="en-US" sz="2000" dirty="0"/>
            </a:p>
            <a:p>
              <a:r>
                <a:rPr lang="en-US" altLang="en-US" sz="2000" dirty="0"/>
                <a:t>SLMTA Program</a:t>
              </a:r>
            </a:p>
            <a:p>
              <a:pPr marL="0" indent="0">
                <a:buNone/>
              </a:pPr>
              <a:endParaRPr lang="en-US" altLang="en-US" sz="2000" dirty="0"/>
            </a:p>
            <a:p>
              <a:r>
                <a:rPr lang="en-US" altLang="en-US" sz="2000" dirty="0"/>
                <a:t>Global Laboratory Initiative –</a:t>
              </a:r>
              <a:r>
                <a:rPr lang="en-US" sz="2000" dirty="0"/>
                <a:t>Training Modules for Xpert MTB/RIF Ultra</a:t>
              </a:r>
              <a:endParaRPr lang="en-US" sz="1600" dirty="0"/>
            </a:p>
            <a:p>
              <a:endParaRPr lang="en-US" altLang="en-US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980B29-7048-427F-8C07-8825BCE2AC27}"/>
                </a:ext>
              </a:extLst>
            </p:cNvPr>
            <p:cNvSpPr txBox="1"/>
            <p:nvPr/>
          </p:nvSpPr>
          <p:spPr>
            <a:xfrm>
              <a:off x="1143000" y="1943100"/>
              <a:ext cx="35052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https://www.who.int/ihr/publications/lqms_en.pdf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BED38C-ECA9-41E3-A1E9-1BF48CCB33D8}"/>
                </a:ext>
              </a:extLst>
            </p:cNvPr>
            <p:cNvSpPr txBox="1"/>
            <p:nvPr/>
          </p:nvSpPr>
          <p:spPr>
            <a:xfrm>
              <a:off x="1143000" y="2746429"/>
              <a:ext cx="2209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https://slmta.org/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2961BD-18E5-4540-84D9-D941116D0F54}"/>
                </a:ext>
              </a:extLst>
            </p:cNvPr>
            <p:cNvSpPr txBox="1"/>
            <p:nvPr/>
          </p:nvSpPr>
          <p:spPr>
            <a:xfrm>
              <a:off x="1143000" y="3510291"/>
              <a:ext cx="2362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stoptb.org/gli/trainingpackage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07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D85251CE-E8C8-448B-86A2-229A7E8B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5" y="1002225"/>
            <a:ext cx="2514599" cy="2283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E5BDF-128B-4B65-84EA-0F6EBD3D2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03" y="2857500"/>
            <a:ext cx="2435087" cy="205938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CEEA2B5-853D-4163-92B0-4325C94CC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586142"/>
            <a:ext cx="2666997" cy="469603"/>
          </a:xfrm>
        </p:spPr>
        <p:txBody>
          <a:bodyPr>
            <a:noAutofit/>
          </a:bodyPr>
          <a:lstStyle/>
          <a:p>
            <a:r>
              <a:rPr lang="en-US" sz="3200" dirty="0"/>
              <a:t>What is CQI?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72349-B8FE-43C1-9EEE-879600B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DB4163-05D6-400F-94BC-F205D3AE0AFC}"/>
              </a:ext>
            </a:extLst>
          </p:cNvPr>
          <p:cNvGrpSpPr/>
          <p:nvPr/>
        </p:nvGrpSpPr>
        <p:grpSpPr>
          <a:xfrm>
            <a:off x="5562600" y="990595"/>
            <a:ext cx="3531707" cy="2242042"/>
            <a:chOff x="5442801" y="1070064"/>
            <a:chExt cx="3531707" cy="22420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009D43-DC80-4F8E-8EBC-1C902F044F52}"/>
                </a:ext>
              </a:extLst>
            </p:cNvPr>
            <p:cNvGrpSpPr/>
            <p:nvPr/>
          </p:nvGrpSpPr>
          <p:grpSpPr>
            <a:xfrm>
              <a:off x="5442801" y="1070064"/>
              <a:ext cx="2338754" cy="2141491"/>
              <a:chOff x="5754757" y="943407"/>
              <a:chExt cx="2395775" cy="233356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04182E4-ED47-4FB9-8939-000A36947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3600" y="1181100"/>
                <a:ext cx="1941892" cy="1853288"/>
              </a:xfrm>
              <a:prstGeom prst="rect">
                <a:avLst/>
              </a:prstGeom>
            </p:spPr>
          </p:pic>
          <p:sp>
            <p:nvSpPr>
              <p:cNvPr id="9" name="Arrow: Curved Right 8">
                <a:extLst>
                  <a:ext uri="{FF2B5EF4-FFF2-40B4-BE49-F238E27FC236}">
                    <a16:creationId xmlns:a16="http://schemas.microsoft.com/office/drawing/2014/main" id="{AE227DC6-FB37-48DD-B54C-84A3B6EE7E82}"/>
                  </a:ext>
                </a:extLst>
              </p:cNvPr>
              <p:cNvSpPr/>
              <p:nvPr/>
            </p:nvSpPr>
            <p:spPr>
              <a:xfrm flipH="1">
                <a:off x="7885492" y="1687691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row: Curved Right 9">
                <a:extLst>
                  <a:ext uri="{FF2B5EF4-FFF2-40B4-BE49-F238E27FC236}">
                    <a16:creationId xmlns:a16="http://schemas.microsoft.com/office/drawing/2014/main" id="{298AE190-4239-44F1-A15B-6A33F316F04B}"/>
                  </a:ext>
                </a:extLst>
              </p:cNvPr>
              <p:cNvSpPr/>
              <p:nvPr/>
            </p:nvSpPr>
            <p:spPr>
              <a:xfrm rot="5400000" flipH="1">
                <a:off x="6782025" y="2724394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row: Curved Right 10">
                <a:extLst>
                  <a:ext uri="{FF2B5EF4-FFF2-40B4-BE49-F238E27FC236}">
                    <a16:creationId xmlns:a16="http://schemas.microsoft.com/office/drawing/2014/main" id="{345AC9E1-6A76-4B60-8D1D-9517774B6970}"/>
                  </a:ext>
                </a:extLst>
              </p:cNvPr>
              <p:cNvSpPr/>
              <p:nvPr/>
            </p:nvSpPr>
            <p:spPr>
              <a:xfrm rot="10800000" flipH="1">
                <a:off x="5754757" y="1687691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Arrow: Curved Right 11">
                <a:extLst>
                  <a:ext uri="{FF2B5EF4-FFF2-40B4-BE49-F238E27FC236}">
                    <a16:creationId xmlns:a16="http://schemas.microsoft.com/office/drawing/2014/main" id="{14F79349-A15D-4C16-A66F-6681F7C51CE7}"/>
                  </a:ext>
                </a:extLst>
              </p:cNvPr>
              <p:cNvSpPr/>
              <p:nvPr/>
            </p:nvSpPr>
            <p:spPr>
              <a:xfrm rot="16200000" flipH="1">
                <a:off x="6782026" y="655874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54436-5ACF-482F-A936-82EA0CFB8793}"/>
                </a:ext>
              </a:extLst>
            </p:cNvPr>
            <p:cNvSpPr txBox="1"/>
            <p:nvPr/>
          </p:nvSpPr>
          <p:spPr>
            <a:xfrm>
              <a:off x="7146700" y="2665775"/>
              <a:ext cx="18278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PURPOSE:</a:t>
              </a:r>
            </a:p>
            <a:p>
              <a:r>
                <a:rPr lang="en-US" sz="1200" dirty="0"/>
                <a:t>To achieve higher levels</a:t>
              </a:r>
            </a:p>
            <a:p>
              <a:r>
                <a:rPr lang="en-US" sz="1200" dirty="0"/>
                <a:t>of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0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1E601D4-AC2A-4F96-B06A-BAFF0069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34" y="1181100"/>
            <a:ext cx="5392930" cy="35433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A8034A-25E3-43FF-9CE8-CD1F6D1C0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622740"/>
            <a:ext cx="42671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CQI is about Learning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757C3-6142-447B-AFB8-78A8B7B2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06CFD-BC62-484E-A12E-2281C2FFA135}"/>
              </a:ext>
            </a:extLst>
          </p:cNvPr>
          <p:cNvSpPr txBox="1"/>
          <p:nvPr/>
        </p:nvSpPr>
        <p:spPr>
          <a:xfrm>
            <a:off x="859535" y="1379529"/>
            <a:ext cx="7696200" cy="954107"/>
          </a:xfrm>
          <a:prstGeom prst="rect">
            <a:avLst/>
          </a:prstGeo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Customers’ desire, preference and level of satisfaction is the key to QUALITY!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CDAD1-F764-456E-A5C3-E5E6DADFF2BB}"/>
              </a:ext>
            </a:extLst>
          </p:cNvPr>
          <p:cNvSpPr txBox="1"/>
          <p:nvPr/>
        </p:nvSpPr>
        <p:spPr>
          <a:xfrm>
            <a:off x="845899" y="2715381"/>
            <a:ext cx="7696200" cy="1600438"/>
          </a:xfrm>
          <a:prstGeom prst="rect">
            <a:avLst/>
          </a:prstGeom>
          <a:solidFill>
            <a:srgbClr val="7030A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The degree to which a set of inherent characteristics fulfils requirements.</a:t>
            </a:r>
          </a:p>
          <a:p>
            <a:pPr>
              <a:defRPr/>
            </a:pPr>
            <a:endParaRPr lang="en-US" sz="2400" dirty="0"/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-ISO 9000:2000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7BC17A-FD92-41BE-B5AB-6085F46D1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337" y="677639"/>
            <a:ext cx="1752597" cy="469603"/>
          </a:xfrm>
        </p:spPr>
        <p:txBody>
          <a:bodyPr>
            <a:noAutofit/>
          </a:bodyPr>
          <a:lstStyle/>
          <a:p>
            <a:r>
              <a:rPr lang="en-US" sz="3200" dirty="0"/>
              <a:t>Quality?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46DA1-CE6E-4CB3-9ED7-1C7C343A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A7BC21-AD24-43F9-B91C-AC57C38CB788}"/>
              </a:ext>
            </a:extLst>
          </p:cNvPr>
          <p:cNvSpPr txBox="1">
            <a:spLocks/>
          </p:cNvSpPr>
          <p:nvPr/>
        </p:nvSpPr>
        <p:spPr>
          <a:xfrm>
            <a:off x="4571999" y="1616141"/>
            <a:ext cx="3505200" cy="248271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Has no end</a:t>
            </a:r>
          </a:p>
          <a:p>
            <a:r>
              <a:rPr lang="en-US" altLang="en-US" sz="2400" dirty="0"/>
              <a:t>Requires consistency</a:t>
            </a:r>
          </a:p>
          <a:p>
            <a:r>
              <a:rPr lang="en-US" altLang="en-US" sz="2400" dirty="0"/>
              <a:t>Its an attitude</a:t>
            </a:r>
          </a:p>
          <a:p>
            <a:r>
              <a:rPr lang="en-US" altLang="en-US" sz="2400" dirty="0"/>
              <a:t>Involves both personal and corporate commitment</a:t>
            </a:r>
          </a:p>
        </p:txBody>
      </p:sp>
      <p:pic>
        <p:nvPicPr>
          <p:cNvPr id="6" name="Picture 4" descr="BendInRoadMtnsSepiaWeb">
            <a:extLst>
              <a:ext uri="{FF2B5EF4-FFF2-40B4-BE49-F238E27FC236}">
                <a16:creationId xmlns:a16="http://schemas.microsoft.com/office/drawing/2014/main" id="{6022BB6A-6F8E-443B-9590-CA79F496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17782"/>
            <a:ext cx="2590800" cy="3022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537EF2B-1952-4D23-8813-263F5BA25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1" y="705015"/>
            <a:ext cx="5257797" cy="469603"/>
          </a:xfrm>
        </p:spPr>
        <p:txBody>
          <a:bodyPr>
            <a:noAutofit/>
          </a:bodyPr>
          <a:lstStyle/>
          <a:p>
            <a:r>
              <a:rPr lang="en-US" sz="3200" dirty="0"/>
              <a:t>Quality Has No Destination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9C610-2981-4219-8797-0E3AD0C9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B54990A-1A57-4CE9-BE0A-F4CA9FFEE194}"/>
              </a:ext>
            </a:extLst>
          </p:cNvPr>
          <p:cNvSpPr txBox="1">
            <a:spLocks/>
          </p:cNvSpPr>
          <p:nvPr/>
        </p:nvSpPr>
        <p:spPr>
          <a:xfrm>
            <a:off x="4428868" y="1458727"/>
            <a:ext cx="4445476" cy="324881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Continuous quality improvement</a:t>
            </a:r>
            <a:r>
              <a:rPr lang="en-US" sz="2000" dirty="0"/>
              <a:t> (CQI) is a </a:t>
            </a:r>
            <a:r>
              <a:rPr lang="en-US" sz="2000" b="1" dirty="0"/>
              <a:t>quality</a:t>
            </a:r>
            <a:r>
              <a:rPr lang="en-US" sz="2000" dirty="0"/>
              <a:t> management philosophy that encourages all team members to continuously ask what can be done better. . 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Though CQI's focus on people, data drives the search for problems and captures </a:t>
            </a:r>
            <a:r>
              <a:rPr lang="en-US" sz="2000" b="1" dirty="0"/>
              <a:t>improvements</a:t>
            </a:r>
            <a:r>
              <a:rPr lang="en-US" sz="2000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D55064-C9B3-44B0-9B36-B312043B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1" y="645846"/>
            <a:ext cx="2666997" cy="469603"/>
          </a:xfrm>
        </p:spPr>
        <p:txBody>
          <a:bodyPr>
            <a:noAutofit/>
          </a:bodyPr>
          <a:lstStyle/>
          <a:p>
            <a:r>
              <a:rPr lang="en-US" sz="3200" dirty="0"/>
              <a:t>What is CQI?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E532A-F410-41C1-9ABA-5D62786C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A83B60-B094-43C2-8886-303881B0E318}"/>
              </a:ext>
            </a:extLst>
          </p:cNvPr>
          <p:cNvGrpSpPr/>
          <p:nvPr/>
        </p:nvGrpSpPr>
        <p:grpSpPr>
          <a:xfrm>
            <a:off x="533400" y="1438275"/>
            <a:ext cx="4186085" cy="2838449"/>
            <a:chOff x="5442801" y="1070064"/>
            <a:chExt cx="3660681" cy="23198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1300D6-4600-4933-BB20-2D2A902EB784}"/>
                </a:ext>
              </a:extLst>
            </p:cNvPr>
            <p:cNvGrpSpPr/>
            <p:nvPr/>
          </p:nvGrpSpPr>
          <p:grpSpPr>
            <a:xfrm>
              <a:off x="5442801" y="1070064"/>
              <a:ext cx="2338754" cy="2141491"/>
              <a:chOff x="5754757" y="943407"/>
              <a:chExt cx="2395775" cy="23335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374C2DF-325C-4AD1-873D-F33053259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43600" y="1181100"/>
                <a:ext cx="1941892" cy="1853288"/>
              </a:xfrm>
              <a:prstGeom prst="rect">
                <a:avLst/>
              </a:prstGeom>
            </p:spPr>
          </p:pic>
          <p:sp>
            <p:nvSpPr>
              <p:cNvPr id="12" name="Arrow: Curved Right 11">
                <a:extLst>
                  <a:ext uri="{FF2B5EF4-FFF2-40B4-BE49-F238E27FC236}">
                    <a16:creationId xmlns:a16="http://schemas.microsoft.com/office/drawing/2014/main" id="{284A2EE2-74A4-4C73-A73C-937D0DC66198}"/>
                  </a:ext>
                </a:extLst>
              </p:cNvPr>
              <p:cNvSpPr/>
              <p:nvPr/>
            </p:nvSpPr>
            <p:spPr>
              <a:xfrm flipH="1">
                <a:off x="7885492" y="1687691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Curved Right 12">
                <a:extLst>
                  <a:ext uri="{FF2B5EF4-FFF2-40B4-BE49-F238E27FC236}">
                    <a16:creationId xmlns:a16="http://schemas.microsoft.com/office/drawing/2014/main" id="{A8696828-BBFD-4E5D-8AC9-983763278D34}"/>
                  </a:ext>
                </a:extLst>
              </p:cNvPr>
              <p:cNvSpPr/>
              <p:nvPr/>
            </p:nvSpPr>
            <p:spPr>
              <a:xfrm rot="5400000" flipH="1">
                <a:off x="6782025" y="2724394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rrow: Curved Right 13">
                <a:extLst>
                  <a:ext uri="{FF2B5EF4-FFF2-40B4-BE49-F238E27FC236}">
                    <a16:creationId xmlns:a16="http://schemas.microsoft.com/office/drawing/2014/main" id="{0FCF9334-504F-4937-B8E2-C9E0F4734954}"/>
                  </a:ext>
                </a:extLst>
              </p:cNvPr>
              <p:cNvSpPr/>
              <p:nvPr/>
            </p:nvSpPr>
            <p:spPr>
              <a:xfrm rot="10800000" flipH="1">
                <a:off x="5754757" y="1687691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rrow: Curved Right 14">
                <a:extLst>
                  <a:ext uri="{FF2B5EF4-FFF2-40B4-BE49-F238E27FC236}">
                    <a16:creationId xmlns:a16="http://schemas.microsoft.com/office/drawing/2014/main" id="{33A5CC59-4145-464B-B137-17CF3BCA34B4}"/>
                  </a:ext>
                </a:extLst>
              </p:cNvPr>
              <p:cNvSpPr/>
              <p:nvPr/>
            </p:nvSpPr>
            <p:spPr>
              <a:xfrm rot="16200000" flipH="1">
                <a:off x="6782026" y="655874"/>
                <a:ext cx="265040" cy="840105"/>
              </a:xfrm>
              <a:prstGeom prst="curved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3D4FC8-8A47-4CD9-AC68-B04715275714}"/>
                </a:ext>
              </a:extLst>
            </p:cNvPr>
            <p:cNvSpPr txBox="1"/>
            <p:nvPr/>
          </p:nvSpPr>
          <p:spPr>
            <a:xfrm>
              <a:off x="7275674" y="2743623"/>
              <a:ext cx="18278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PURPOSE:</a:t>
              </a:r>
            </a:p>
            <a:p>
              <a:r>
                <a:rPr lang="en-US" sz="1200" dirty="0"/>
                <a:t>To achieve higher levels</a:t>
              </a:r>
            </a:p>
            <a:p>
              <a:r>
                <a:rPr lang="en-US" sz="1200" dirty="0"/>
                <a:t>of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43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9866C6-6D7B-4B82-8067-2A162E617593}"/>
              </a:ext>
            </a:extLst>
          </p:cNvPr>
          <p:cNvSpPr txBox="1">
            <a:spLocks/>
          </p:cNvSpPr>
          <p:nvPr/>
        </p:nvSpPr>
        <p:spPr>
          <a:xfrm>
            <a:off x="615713" y="133350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Improves effectiveness of QMS</a:t>
            </a:r>
          </a:p>
          <a:p>
            <a:r>
              <a:rPr lang="en-US" sz="2800" dirty="0"/>
              <a:t>Compares performance with set targets</a:t>
            </a:r>
          </a:p>
          <a:p>
            <a:r>
              <a:rPr lang="en-US" sz="2800" dirty="0"/>
              <a:t>Effectiveness of actions to be measured through objective review / assessment</a:t>
            </a:r>
          </a:p>
          <a:p>
            <a:r>
              <a:rPr lang="en-US" sz="2800" dirty="0"/>
              <a:t>Should measure and improve outcomes of patient care</a:t>
            </a:r>
          </a:p>
          <a:p>
            <a:r>
              <a:rPr lang="en-US" sz="2800" dirty="0"/>
              <a:t>Improvements plans should be communicated</a:t>
            </a:r>
          </a:p>
          <a:p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A68F47-1ECB-42BC-B66F-1D2A55697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614" y="625505"/>
            <a:ext cx="4495797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ISO 15189 Defines CQI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DE04E-2A10-4533-9002-D8F64BA3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6A56DA-8A97-44B4-A446-C3FA74EEBA90}"/>
              </a:ext>
            </a:extLst>
          </p:cNvPr>
          <p:cNvSpPr txBox="1">
            <a:spLocks noChangeArrowheads="1"/>
          </p:cNvSpPr>
          <p:nvPr/>
        </p:nvSpPr>
        <p:spPr>
          <a:xfrm>
            <a:off x="422626" y="4630385"/>
            <a:ext cx="3061440" cy="36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b="1" dirty="0">
                <a:latin typeface="+mn-lt"/>
              </a:rPr>
              <a:t>(ISO 15189:2012 </a:t>
            </a:r>
            <a:r>
              <a:rPr lang="en-US" altLang="en-US" sz="1600" b="1" u="sng" dirty="0">
                <a:solidFill>
                  <a:srgbClr val="C00000"/>
                </a:solidFill>
                <a:latin typeface="+mn-lt"/>
              </a:rPr>
              <a:t>clause 4.12</a:t>
            </a:r>
            <a:r>
              <a:rPr lang="en-US" altLang="en-US" sz="1600" b="1" dirty="0">
                <a:latin typeface="+mn-lt"/>
              </a:rPr>
              <a:t>)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2F984933-DB66-4F10-9CCA-C4E6C47D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24" y="1505060"/>
            <a:ext cx="2659516" cy="213995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altLang="en-US" sz="2000" b="1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 defTabSz="7619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1600" b="1" dirty="0">
                <a:solidFill>
                  <a:srgbClr val="FFFFFF"/>
                </a:solidFill>
              </a:rPr>
              <a:t>Identify </a:t>
            </a:r>
            <a:br>
              <a:rPr lang="en-US" altLang="en-US" sz="1600" b="1" dirty="0">
                <a:solidFill>
                  <a:srgbClr val="FFFFFF"/>
                </a:solidFill>
              </a:rPr>
            </a:br>
            <a:r>
              <a:rPr lang="en-US" altLang="en-US" sz="1600" b="1" dirty="0">
                <a:solidFill>
                  <a:srgbClr val="FFFFFF"/>
                </a:solidFill>
              </a:rPr>
              <a:t>potential </a:t>
            </a:r>
            <a:br>
              <a:rPr lang="en-US" altLang="en-US" sz="1600" b="1" dirty="0">
                <a:solidFill>
                  <a:srgbClr val="FFFFFF"/>
                </a:solidFill>
              </a:rPr>
            </a:br>
            <a:r>
              <a:rPr lang="en-US" altLang="en-US" sz="1600" b="1" dirty="0">
                <a:solidFill>
                  <a:srgbClr val="FFFFFF"/>
                </a:solidFill>
              </a:rPr>
              <a:t>sources </a:t>
            </a:r>
            <a:br>
              <a:rPr lang="en-US" altLang="en-US" sz="1600" b="1" dirty="0">
                <a:solidFill>
                  <a:srgbClr val="FFFFFF"/>
                </a:solidFill>
              </a:rPr>
            </a:br>
            <a:r>
              <a:rPr lang="en-US" altLang="en-US" sz="1600" b="1" dirty="0">
                <a:solidFill>
                  <a:srgbClr val="FFFFFF"/>
                </a:solidFill>
              </a:rPr>
              <a:t>of error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1EE0F45-8FB4-495A-9605-5CC9C4053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308" y="616765"/>
            <a:ext cx="4838697" cy="469603"/>
          </a:xfrm>
        </p:spPr>
        <p:txBody>
          <a:bodyPr>
            <a:noAutofit/>
          </a:bodyPr>
          <a:lstStyle/>
          <a:p>
            <a:r>
              <a:rPr lang="en-US" sz="3200" dirty="0"/>
              <a:t>Continual Improvement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A4B5A-F769-4942-B23C-3C812A91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BDDDB6-B48A-46C8-B28E-2F288A6C977D}"/>
              </a:ext>
            </a:extLst>
          </p:cNvPr>
          <p:cNvGrpSpPr/>
          <p:nvPr/>
        </p:nvGrpSpPr>
        <p:grpSpPr>
          <a:xfrm>
            <a:off x="3810000" y="844149"/>
            <a:ext cx="4591023" cy="4041896"/>
            <a:chOff x="3437685" y="770099"/>
            <a:chExt cx="4591023" cy="4041896"/>
          </a:xfrm>
        </p:grpSpPr>
        <p:sp>
          <p:nvSpPr>
            <p:cNvPr id="24" name="AutoShape 6" descr="Granite">
              <a:extLst>
                <a:ext uri="{FF2B5EF4-FFF2-40B4-BE49-F238E27FC236}">
                  <a16:creationId xmlns:a16="http://schemas.microsoft.com/office/drawing/2014/main" id="{265A0E27-A134-4F28-9DC2-E6E57C39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066" y="3091264"/>
              <a:ext cx="1890418" cy="1137836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Adjust the 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r>
                <a:rPr lang="en-US" altLang="en-US" b="1" dirty="0">
                  <a:solidFill>
                    <a:srgbClr val="000000"/>
                  </a:solidFill>
                </a:rPr>
                <a:t>action plan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r>
                <a:rPr lang="en-US" altLang="en-US" b="1" dirty="0">
                  <a:solidFill>
                    <a:srgbClr val="000000"/>
                  </a:solidFill>
                </a:rPr>
                <a:t> and modify</a:t>
              </a:r>
              <a:br>
                <a:rPr lang="en-US" altLang="en-US" sz="2000" b="1" dirty="0">
                  <a:solidFill>
                    <a:srgbClr val="000000"/>
                  </a:solidFill>
                  <a:latin typeface="Verdana" panose="020B0604030504040204" pitchFamily="34" charset="0"/>
                </a:rPr>
              </a:b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" name="AutoShape 4" descr="Granite">
              <a:extLst>
                <a:ext uri="{FF2B5EF4-FFF2-40B4-BE49-F238E27FC236}">
                  <a16:creationId xmlns:a16="http://schemas.microsoft.com/office/drawing/2014/main" id="{B2AF09AC-4E2F-4E62-A128-0797B7319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70" y="770099"/>
              <a:ext cx="1894538" cy="1137836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Develop a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Plan for 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r>
                <a:rPr lang="en-US" altLang="en-US" b="1" dirty="0">
                  <a:solidFill>
                    <a:srgbClr val="000000"/>
                  </a:solidFill>
                </a:rPr>
                <a:t>improvement</a:t>
              </a:r>
            </a:p>
          </p:txBody>
        </p:sp>
        <p:sp>
          <p:nvSpPr>
            <p:cNvPr id="7" name="AutoShape 6" descr="Granite">
              <a:extLst>
                <a:ext uri="{FF2B5EF4-FFF2-40B4-BE49-F238E27FC236}">
                  <a16:creationId xmlns:a16="http://schemas.microsoft.com/office/drawing/2014/main" id="{1023893B-27F0-4DC6-B57F-87D37BE7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230" y="2371387"/>
              <a:ext cx="1890418" cy="1137836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Implement</a:t>
              </a:r>
              <a:br>
                <a:rPr lang="en-US" altLang="en-US" sz="2000" b="1" dirty="0">
                  <a:solidFill>
                    <a:srgbClr val="000000"/>
                  </a:solidFill>
                  <a:latin typeface="Verdana" panose="020B0604030504040204" pitchFamily="34" charset="0"/>
                </a:rPr>
              </a:b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12E11B61-E254-46B6-A054-8BE96E36EB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08445">
              <a:off x="3437685" y="1357087"/>
              <a:ext cx="2191147" cy="7174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ABFB442E-2ABA-4054-9D5B-1AB875269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6926981" y="1969340"/>
              <a:ext cx="374088" cy="3596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AutoShape 6" descr="Granite">
              <a:extLst>
                <a:ext uri="{FF2B5EF4-FFF2-40B4-BE49-F238E27FC236}">
                  <a16:creationId xmlns:a16="http://schemas.microsoft.com/office/drawing/2014/main" id="{BE8B5672-716E-4A6B-92AF-45E018EF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230" y="3674159"/>
              <a:ext cx="1890418" cy="1137836"/>
            </a:xfrm>
            <a:prstGeom prst="bevel">
              <a:avLst>
                <a:gd name="adj" fmla="val 125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Review the 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r>
                <a:rPr lang="en-US" altLang="en-US" b="1" dirty="0">
                  <a:solidFill>
                    <a:srgbClr val="000000"/>
                  </a:solidFill>
                </a:rPr>
                <a:t>effectiveness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r>
                <a:rPr lang="en-US" altLang="en-US" b="1" dirty="0">
                  <a:solidFill>
                    <a:srgbClr val="000000"/>
                  </a:solidFill>
                </a:rPr>
                <a:t> of action</a:t>
              </a:r>
              <a:br>
                <a:rPr lang="en-US" altLang="en-US" sz="2000" b="1" dirty="0">
                  <a:solidFill>
                    <a:srgbClr val="000000"/>
                  </a:solidFill>
                  <a:latin typeface="Verdana" panose="020B0604030504040204" pitchFamily="34" charset="0"/>
                </a:rPr>
              </a:br>
              <a:endPara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CFFBC8C-C733-47D0-8462-25B7C240E49F}"/>
                </a:ext>
              </a:extLst>
            </p:cNvPr>
            <p:cNvGrpSpPr/>
            <p:nvPr/>
          </p:nvGrpSpPr>
          <p:grpSpPr>
            <a:xfrm>
              <a:off x="5181600" y="3056473"/>
              <a:ext cx="1290383" cy="1401166"/>
              <a:chOff x="4999700" y="3076417"/>
              <a:chExt cx="1290383" cy="1401166"/>
            </a:xfrm>
          </p:grpSpPr>
          <p:sp>
            <p:nvSpPr>
              <p:cNvPr id="19" name="Arrow: Curved Down 18">
                <a:extLst>
                  <a:ext uri="{FF2B5EF4-FFF2-40B4-BE49-F238E27FC236}">
                    <a16:creationId xmlns:a16="http://schemas.microsoft.com/office/drawing/2014/main" id="{4DE70981-42FF-4921-B901-21DE628F044E}"/>
                  </a:ext>
                </a:extLst>
              </p:cNvPr>
              <p:cNvSpPr/>
              <p:nvPr/>
            </p:nvSpPr>
            <p:spPr>
              <a:xfrm rot="17284487" flipH="1" flipV="1">
                <a:off x="5675732" y="3680611"/>
                <a:ext cx="842931" cy="385770"/>
              </a:xfrm>
              <a:prstGeom prst="curved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urved Down 19">
                <a:extLst>
                  <a:ext uri="{FF2B5EF4-FFF2-40B4-BE49-F238E27FC236}">
                    <a16:creationId xmlns:a16="http://schemas.microsoft.com/office/drawing/2014/main" id="{9939EAC9-C360-4C2E-B38F-8E4327317ADE}"/>
                  </a:ext>
                </a:extLst>
              </p:cNvPr>
              <p:cNvSpPr/>
              <p:nvPr/>
            </p:nvSpPr>
            <p:spPr>
              <a:xfrm rot="2781015" flipH="1" flipV="1">
                <a:off x="4771119" y="3863233"/>
                <a:ext cx="842931" cy="385770"/>
              </a:xfrm>
              <a:prstGeom prst="curved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urved Down 20">
                <a:extLst>
                  <a:ext uri="{FF2B5EF4-FFF2-40B4-BE49-F238E27FC236}">
                    <a16:creationId xmlns:a16="http://schemas.microsoft.com/office/drawing/2014/main" id="{6A899987-BE79-4F74-905A-7431FD79B83A}"/>
                  </a:ext>
                </a:extLst>
              </p:cNvPr>
              <p:cNvSpPr/>
              <p:nvPr/>
            </p:nvSpPr>
            <p:spPr>
              <a:xfrm rot="9781157" flipH="1" flipV="1">
                <a:off x="5107901" y="3076417"/>
                <a:ext cx="842931" cy="385770"/>
              </a:xfrm>
              <a:prstGeom prst="curved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32422"/>
      </p:ext>
    </p:extLst>
  </p:cSld>
  <p:clrMapOvr>
    <a:masterClrMapping/>
  </p:clrMapOvr>
</p:sld>
</file>

<file path=ppt/theme/theme1.xml><?xml version="1.0" encoding="utf-8"?>
<a:theme xmlns:a="http://schemas.openxmlformats.org/drawingml/2006/main" name="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2.xml><?xml version="1.0" encoding="utf-8"?>
<a:theme xmlns:a="http://schemas.openxmlformats.org/drawingml/2006/main" name="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3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4.xml><?xml version="1.0" encoding="utf-8"?>
<a:theme xmlns:a="http://schemas.openxmlformats.org/drawingml/2006/main" name="1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CLICQ! Theme-BLUE-v2-rev</Template>
  <TotalTime>4275</TotalTime>
  <Words>593</Words>
  <Application>Microsoft Office PowerPoint</Application>
  <PresentationFormat>On-screen Show (16:10)</PresentationFormat>
  <Paragraphs>128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Courier New</vt:lpstr>
      <vt:lpstr>Futura Md BT</vt:lpstr>
      <vt:lpstr>Garamond</vt:lpstr>
      <vt:lpstr>Trebuchet MS</vt:lpstr>
      <vt:lpstr>Verdana</vt:lpstr>
      <vt:lpstr>Wingdings</vt:lpstr>
      <vt:lpstr>CLICQ! Theme-BLUE-v2-rev</vt:lpstr>
      <vt:lpstr>CLICQ! Theme-BLUE</vt:lpstr>
      <vt:lpstr>1_CLICQ! Theme-BLUE</vt:lpstr>
      <vt:lpstr>1_CLICQ! Theme-BLUE-v2-rev</vt:lpstr>
      <vt:lpstr>Chart</vt:lpstr>
      <vt:lpstr>Learning Session 1  Overview of Continuous Quality Improvement (CQI)</vt:lpstr>
      <vt:lpstr>Learning Objectives</vt:lpstr>
      <vt:lpstr>What is CQI?</vt:lpstr>
      <vt:lpstr>CQI is about Learning </vt:lpstr>
      <vt:lpstr>Quality?</vt:lpstr>
      <vt:lpstr>Quality Has No Destination</vt:lpstr>
      <vt:lpstr>What is CQI?</vt:lpstr>
      <vt:lpstr>ISO 15189 Defines CQI </vt:lpstr>
      <vt:lpstr>Continual Improvement</vt:lpstr>
      <vt:lpstr>CQI Principle</vt:lpstr>
      <vt:lpstr>How Processes Fail </vt:lpstr>
      <vt:lpstr>Failed Processes Affect Employees as Well </vt:lpstr>
      <vt:lpstr>Why We Focus on Processes </vt:lpstr>
      <vt:lpstr>PowerPoint Presentation</vt:lpstr>
      <vt:lpstr>Quality Improvement Activities </vt:lpstr>
      <vt:lpstr>Quality Improvement Activities</vt:lpstr>
      <vt:lpstr>PowerPoint Presentation</vt:lpstr>
      <vt:lpstr>Essentials for Implementation </vt:lpstr>
      <vt:lpstr>Quality Improvement Activities 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Raji</dc:creator>
  <cp:lastModifiedBy>Dawson, Jamie (CDC/DDPHSIS/CGH/DGHT)</cp:lastModifiedBy>
  <cp:revision>113</cp:revision>
  <dcterms:created xsi:type="dcterms:W3CDTF">2017-07-10T08:20:19Z</dcterms:created>
  <dcterms:modified xsi:type="dcterms:W3CDTF">2022-02-16T21:05:06Z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2020-12-24T18:01:48Z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d77f66dd-5ec7-41f0-b804-c893b990dd79</vt:lpwstr>
  </property>
  <property fmtid="{D5CDD505-2E9C-101B-9397-08002B2CF9AE}" pid="8" name="MSIP_Label_8af03ff0-41c5-4c41-b55e-fabb8fae94be_ContentBits">
    <vt:lpwstr>0</vt:lpwstr>
  </property>
</Properties>
</file>